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7" r:id="rId3"/>
    <p:sldId id="276" r:id="rId4"/>
    <p:sldId id="277" r:id="rId5"/>
    <p:sldId id="275" r:id="rId6"/>
    <p:sldId id="258" r:id="rId7"/>
    <p:sldId id="260" r:id="rId8"/>
    <p:sldId id="266" r:id="rId9"/>
  </p:sldIdLst>
  <p:sldSz cx="12192000" cy="6858000"/>
  <p:notesSz cx="6742113" cy="9875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63064A4-BD29-45B2-BFB6-D85CDE057F8B}">
          <p14:sldIdLst>
            <p14:sldId id="263"/>
            <p14:sldId id="267"/>
            <p14:sldId id="276"/>
            <p14:sldId id="277"/>
            <p14:sldId id="275"/>
            <p14:sldId id="258"/>
            <p14:sldId id="260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рина" initials="М" lastIdx="1" clrIdx="0">
    <p:extLst>
      <p:ext uri="{19B8F6BF-5375-455C-9EA6-DF929625EA0E}">
        <p15:presenceInfo xmlns:p15="http://schemas.microsoft.com/office/powerpoint/2012/main" userId="Мар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00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75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9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47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1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92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0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86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8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0FE2-3025-4DCE-8D18-8A270EBEA16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C3429C2-45BC-4EE7-8887-751B6BBFB44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7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#Par53"/><Relationship Id="rId2" Type="http://schemas.openxmlformats.org/officeDocument/2006/relationships/hyperlink" Target="#Par49"/><Relationship Id="rId1" Type="http://schemas.openxmlformats.org/officeDocument/2006/relationships/slideLayout" Target="../slideLayouts/slideLayout2.xml"/><Relationship Id="rId5" Type="http://schemas.openxmlformats.org/officeDocument/2006/relationships/hyperlink" Target="#Par52"/><Relationship Id="rId4" Type="http://schemas.openxmlformats.org/officeDocument/2006/relationships/hyperlink" Target="#Par5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A893FB-AD4A-413D-A446-78CD1D0BC776}"/>
              </a:ext>
            </a:extLst>
          </p:cNvPr>
          <p:cNvSpPr txBox="1"/>
          <p:nvPr/>
        </p:nvSpPr>
        <p:spPr>
          <a:xfrm>
            <a:off x="1077260" y="108076"/>
            <a:ext cx="1003748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П.14 Методики утвержденной приказом Минстроя России от 04.08.2020 №421/пр. Для проведения конъюнктурного анализа  используется информация из открытых источников или официальных источников о текущих ценах. Такими документами могут являться: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Прейскуранты</a:t>
            </a:r>
          </a:p>
          <a:p>
            <a:pPr marL="342900" indent="-342900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Прайс – листы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Коммерческие предложения</a:t>
            </a:r>
          </a:p>
          <a:p>
            <a:pPr marL="342900" indent="-342900"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коммерческие предложения</a:t>
            </a:r>
          </a:p>
          <a:p>
            <a:pPr marL="342900" indent="-34290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тарифах, утверждаемых в соответствии с законодательством РФ</a:t>
            </a:r>
          </a:p>
          <a:p>
            <a:pPr marL="342900" indent="-342900">
              <a:buAutoNum type="arabicPeriod" startAt="6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П.14(б) Методики утвержденной приказом Минстроя России от 04.08.2020 №421/пр. Документы обосновывающие стоимость в текущих ценах, должны быть получены в период не превышающие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месяцев до момента определения сметной стоимости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14 Методики утвержденной приказом Минстроя России  от 04.08.2020 №421/пр.. Обосновывающие документы заверяются уполномоченными лицами производителей или поставщиков, а при использовании обосновывающих документов из открытых источников –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подписанные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лицом застройщика или технического заказчика.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конъюнктурного анализа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оформленные в соответствии с требованиями п.13, п.14  Методики утвержденной приказом Минстроя России от 04.08.2020 №421/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подписывается застройщиком или техническим заказчиком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5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D18CE-3DC3-4EE3-B7A3-C72B99A0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425" y="91657"/>
            <a:ext cx="3595275" cy="1958524"/>
          </a:xfrm>
        </p:spPr>
        <p:txBody>
          <a:bodyPr>
            <a:noAutofit/>
          </a:bodyPr>
          <a:lstStyle/>
          <a:p>
            <a:pPr algn="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N 1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Методике определения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сметной стоимости строительства,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реконструкции, капитального ремонта,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сноса объектов капитального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строительства, работ по сохранению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культурного наследия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(памятников истории и культуры)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Российской Федерации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Российской Федерации,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 приказом Министерства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и жилищно-коммунального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Российской Федерации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4 августа 2020 г. N 421/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0670D8-0F6D-4BC7-A6C2-CD35F2CDDF7B}"/>
              </a:ext>
            </a:extLst>
          </p:cNvPr>
          <p:cNvGraphicFramePr>
            <a:graphicFrameLocks noGrp="1"/>
          </p:cNvGraphicFramePr>
          <p:nvPr/>
        </p:nvGraphicFramePr>
        <p:xfrm>
          <a:off x="3373120" y="3314414"/>
          <a:ext cx="5760085" cy="854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085">
                  <a:extLst>
                    <a:ext uri="{9D8B030D-6E8A-4147-A177-3AD203B41FA5}">
                      <a16:colId xmlns:a16="http://schemas.microsoft.com/office/drawing/2014/main" val="41734181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Конъюнктурный анализ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1901079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135853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(наименование объекта строительства)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985223902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49F2047-0688-4DAA-B3F6-CE7D57FE3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92081"/>
              </p:ext>
            </p:extLst>
          </p:nvPr>
        </p:nvGraphicFramePr>
        <p:xfrm>
          <a:off x="279134" y="2050181"/>
          <a:ext cx="11405937" cy="2612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9468">
                  <a:extLst>
                    <a:ext uri="{9D8B030D-6E8A-4147-A177-3AD203B41FA5}">
                      <a16:colId xmlns:a16="http://schemas.microsoft.com/office/drawing/2014/main" val="3774561207"/>
                    </a:ext>
                  </a:extLst>
                </a:gridCol>
                <a:gridCol w="549468">
                  <a:extLst>
                    <a:ext uri="{9D8B030D-6E8A-4147-A177-3AD203B41FA5}">
                      <a16:colId xmlns:a16="http://schemas.microsoft.com/office/drawing/2014/main" val="1647068840"/>
                    </a:ext>
                  </a:extLst>
                </a:gridCol>
                <a:gridCol w="687871">
                  <a:extLst>
                    <a:ext uri="{9D8B030D-6E8A-4147-A177-3AD203B41FA5}">
                      <a16:colId xmlns:a16="http://schemas.microsoft.com/office/drawing/2014/main" val="3617261939"/>
                    </a:ext>
                  </a:extLst>
                </a:gridCol>
                <a:gridCol w="687871">
                  <a:extLst>
                    <a:ext uri="{9D8B030D-6E8A-4147-A177-3AD203B41FA5}">
                      <a16:colId xmlns:a16="http://schemas.microsoft.com/office/drawing/2014/main" val="306245877"/>
                    </a:ext>
                  </a:extLst>
                </a:gridCol>
                <a:gridCol w="667110">
                  <a:extLst>
                    <a:ext uri="{9D8B030D-6E8A-4147-A177-3AD203B41FA5}">
                      <a16:colId xmlns:a16="http://schemas.microsoft.com/office/drawing/2014/main" val="2325496144"/>
                    </a:ext>
                  </a:extLst>
                </a:gridCol>
                <a:gridCol w="705864">
                  <a:extLst>
                    <a:ext uri="{9D8B030D-6E8A-4147-A177-3AD203B41FA5}">
                      <a16:colId xmlns:a16="http://schemas.microsoft.com/office/drawing/2014/main" val="3880660993"/>
                    </a:ext>
                  </a:extLst>
                </a:gridCol>
                <a:gridCol w="705864">
                  <a:extLst>
                    <a:ext uri="{9D8B030D-6E8A-4147-A177-3AD203B41FA5}">
                      <a16:colId xmlns:a16="http://schemas.microsoft.com/office/drawing/2014/main" val="2871829175"/>
                    </a:ext>
                  </a:extLst>
                </a:gridCol>
                <a:gridCol w="705864">
                  <a:extLst>
                    <a:ext uri="{9D8B030D-6E8A-4147-A177-3AD203B41FA5}">
                      <a16:colId xmlns:a16="http://schemas.microsoft.com/office/drawing/2014/main" val="1644690033"/>
                    </a:ext>
                  </a:extLst>
                </a:gridCol>
                <a:gridCol w="588222">
                  <a:extLst>
                    <a:ext uri="{9D8B030D-6E8A-4147-A177-3AD203B41FA5}">
                      <a16:colId xmlns:a16="http://schemas.microsoft.com/office/drawing/2014/main" val="3976193254"/>
                    </a:ext>
                  </a:extLst>
                </a:gridCol>
                <a:gridCol w="510021">
                  <a:extLst>
                    <a:ext uri="{9D8B030D-6E8A-4147-A177-3AD203B41FA5}">
                      <a16:colId xmlns:a16="http://schemas.microsoft.com/office/drawing/2014/main" val="1343898502"/>
                    </a:ext>
                  </a:extLst>
                </a:gridCol>
                <a:gridCol w="398606">
                  <a:extLst>
                    <a:ext uri="{9D8B030D-6E8A-4147-A177-3AD203B41FA5}">
                      <a16:colId xmlns:a16="http://schemas.microsoft.com/office/drawing/2014/main" val="2844886045"/>
                    </a:ext>
                  </a:extLst>
                </a:gridCol>
                <a:gridCol w="1020041">
                  <a:extLst>
                    <a:ext uri="{9D8B030D-6E8A-4147-A177-3AD203B41FA5}">
                      <a16:colId xmlns:a16="http://schemas.microsoft.com/office/drawing/2014/main" val="2163445949"/>
                    </a:ext>
                  </a:extLst>
                </a:gridCol>
                <a:gridCol w="1020041">
                  <a:extLst>
                    <a:ext uri="{9D8B030D-6E8A-4147-A177-3AD203B41FA5}">
                      <a16:colId xmlns:a16="http://schemas.microsoft.com/office/drawing/2014/main" val="16643805"/>
                    </a:ext>
                  </a:extLst>
                </a:gridCol>
                <a:gridCol w="431824">
                  <a:extLst>
                    <a:ext uri="{9D8B030D-6E8A-4147-A177-3AD203B41FA5}">
                      <a16:colId xmlns:a16="http://schemas.microsoft.com/office/drawing/2014/main" val="3622283283"/>
                    </a:ext>
                  </a:extLst>
                </a:gridCol>
                <a:gridCol w="491337">
                  <a:extLst>
                    <a:ext uri="{9D8B030D-6E8A-4147-A177-3AD203B41FA5}">
                      <a16:colId xmlns:a16="http://schemas.microsoft.com/office/drawing/2014/main" val="988835768"/>
                    </a:ext>
                  </a:extLst>
                </a:gridCol>
                <a:gridCol w="588222">
                  <a:extLst>
                    <a:ext uri="{9D8B030D-6E8A-4147-A177-3AD203B41FA5}">
                      <a16:colId xmlns:a16="http://schemas.microsoft.com/office/drawing/2014/main" val="309744242"/>
                    </a:ext>
                  </a:extLst>
                </a:gridCol>
                <a:gridCol w="588222">
                  <a:extLst>
                    <a:ext uri="{9D8B030D-6E8A-4147-A177-3AD203B41FA5}">
                      <a16:colId xmlns:a16="http://schemas.microsoft.com/office/drawing/2014/main" val="2589387226"/>
                    </a:ext>
                  </a:extLst>
                </a:gridCol>
                <a:gridCol w="510021">
                  <a:extLst>
                    <a:ext uri="{9D8B030D-6E8A-4147-A177-3AD203B41FA5}">
                      <a16:colId xmlns:a16="http://schemas.microsoft.com/office/drawing/2014/main" val="2743592441"/>
                    </a:ext>
                  </a:extLst>
                </a:gridCol>
              </a:tblGrid>
              <a:tr h="14726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N пп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Код строительного ресурса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строительного ресурса, затрат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Полное наименование строительного ресурса, затрат в обосновывающем документе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Ед. изм.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Ед. изм. строительного ресурса, затрат в обосновывающем документе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Текущая отпускная цена за ед. изм. в обосновывающем документе с НДС в руб.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Текущая отпускная цена за ед. изм. без НДС в руб. в соответствии с </a:t>
                      </a:r>
                      <a:r>
                        <a:rPr lang="ru-RU" sz="900" u="none" strike="noStrike">
                          <a:effectLst/>
                          <a:hlinkClick r:id="rId2" action="ppaction://hlinkfile"/>
                        </a:rPr>
                        <a:t>графой 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Стоимость перевозки без НДС в руб. за ед. изм.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Сметная цена без НДС в руб. за ед. изм.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Год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Квартал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производителя/поставщика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КПП организации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ИНН организации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Гиперссылка на веб-сайт производителя/поставщика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Населенный пункт расположения склада производителя/поставщика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Статус организации (производитель (1)/Поставщик (2)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extLst>
                  <a:ext uri="{0D108BD9-81ED-4DB2-BD59-A6C34878D82A}">
                    <a16:rowId xmlns:a16="http://schemas.microsoft.com/office/drawing/2014/main" val="4122070260"/>
                  </a:ext>
                </a:extLst>
              </a:tr>
              <a:tr h="3014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extLst>
                  <a:ext uri="{0D108BD9-81ED-4DB2-BD59-A6C34878D82A}">
                    <a16:rowId xmlns:a16="http://schemas.microsoft.com/office/drawing/2014/main" val="2006694113"/>
                  </a:ext>
                </a:extLst>
              </a:tr>
              <a:tr h="21828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Поставщик 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extLst>
                  <a:ext uri="{0D108BD9-81ED-4DB2-BD59-A6C34878D82A}">
                    <a16:rowId xmlns:a16="http://schemas.microsoft.com/office/drawing/2014/main" val="2189956195"/>
                  </a:ext>
                </a:extLst>
              </a:tr>
              <a:tr h="208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Поставщик 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extLst>
                  <a:ext uri="{0D108BD9-81ED-4DB2-BD59-A6C34878D82A}">
                    <a16:rowId xmlns:a16="http://schemas.microsoft.com/office/drawing/2014/main" val="3310177188"/>
                  </a:ext>
                </a:extLst>
              </a:tr>
              <a:tr h="327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Поставщик 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114" marR="35114" marT="57768" marB="57768"/>
                </a:tc>
                <a:extLst>
                  <a:ext uri="{0D108BD9-81ED-4DB2-BD59-A6C34878D82A}">
                    <a16:rowId xmlns:a16="http://schemas.microsoft.com/office/drawing/2014/main" val="938353651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DB3F78B-91BB-4AE1-8602-FF9C5E040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134121"/>
              </p:ext>
            </p:extLst>
          </p:nvPr>
        </p:nvGraphicFramePr>
        <p:xfrm>
          <a:off x="279134" y="4662392"/>
          <a:ext cx="6666030" cy="114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8274">
                  <a:extLst>
                    <a:ext uri="{9D8B030D-6E8A-4147-A177-3AD203B41FA5}">
                      <a16:colId xmlns:a16="http://schemas.microsoft.com/office/drawing/2014/main" val="3190594437"/>
                    </a:ext>
                  </a:extLst>
                </a:gridCol>
                <a:gridCol w="5707756">
                  <a:extLst>
                    <a:ext uri="{9D8B030D-6E8A-4147-A177-3AD203B41FA5}">
                      <a16:colId xmlns:a16="http://schemas.microsoft.com/office/drawing/2014/main" val="138984613"/>
                    </a:ext>
                  </a:extLst>
                </a:gridCol>
              </a:tblGrid>
              <a:tr h="233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Составил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521116076"/>
                  </a:ext>
                </a:extLst>
              </a:tr>
              <a:tr h="23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[должность, подпись (инициалы, фамилия)]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896473601"/>
                  </a:ext>
                </a:extLst>
              </a:tr>
              <a:tr h="233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Проверил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905680219"/>
                  </a:ext>
                </a:extLst>
              </a:tr>
              <a:tr h="233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[должность, подпись (инициалы, фамилия)]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b"/>
                </a:tc>
                <a:extLst>
                  <a:ext uri="{0D108BD9-81ED-4DB2-BD59-A6C34878D82A}">
                    <a16:rowId xmlns:a16="http://schemas.microsoft.com/office/drawing/2014/main" val="2074367528"/>
                  </a:ext>
                </a:extLst>
              </a:tr>
            </a:tbl>
          </a:graphicData>
        </a:graphic>
      </p:graphicFrame>
      <p:sp>
        <p:nvSpPr>
          <p:cNvPr id="8" name="Rectangle 1">
            <a:hlinkClick r:id="rId2"/>
            <a:extLst>
              <a:ext uri="{FF2B5EF4-FFF2-40B4-BE49-F238E27FC236}">
                <a16:creationId xmlns:a16="http://schemas.microsoft.com/office/drawing/2014/main" id="{1EF77DF9-664B-4A2B-8645-8B6E65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9994"/>
            <a:ext cx="1197382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Примечание.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Код (при наличии) указывается для позиций материальных ресурсов и оборудования в соответствии с классификатором материальных ресурсов.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Анализу подлежат сопоставимые элементы стоимости материальных ресурсов (отпускные цены, сметные с учетом транспортных затрат), затрат.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В случае если текущая отпускная цена за ед. изм. в обосновывающем документе указана с учетом доставки до </a:t>
            </a:r>
            <a:r>
              <a:rPr kumimoji="0" lang="ru-RU" altLang="ru-RU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приобъектного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склада, то 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графа 9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не заполняется, а в 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графе 10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указывается значение, приведенное в 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графе 8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3D3ED52-129C-44EB-A010-71AFBC912644}"/>
              </a:ext>
            </a:extLst>
          </p:cNvPr>
          <p:cNvSpPr txBox="1">
            <a:spLocks/>
          </p:cNvSpPr>
          <p:nvPr/>
        </p:nvSpPr>
        <p:spPr>
          <a:xfrm>
            <a:off x="206408" y="163629"/>
            <a:ext cx="3595275" cy="490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(рекомендуемый образец)</a:t>
            </a:r>
            <a:b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333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85E95F-0375-4499-82DA-8844C84D2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0000"/>
                </a:solidFill>
                <a:effectLst/>
                <a:latin typeface="Times New Roman,Bold"/>
                <a:ea typeface="Calibri" panose="020F0502020204030204" pitchFamily="34" charset="0"/>
                <a:cs typeface="Times New Roman,Bold"/>
              </a:rPr>
              <a:t>Пример шифра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,Bold"/>
                <a:ea typeface="Calibri" panose="020F0502020204030204" pitchFamily="34" charset="0"/>
                <a:cs typeface="Times New Roman,Bold"/>
              </a:rPr>
              <a:t>(п.23 Методики)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ТЦ_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64.4.03.02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_77_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7719775602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_18.02.2020_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ТЦ_</a:t>
            </a:r>
            <a:r>
              <a:rPr lang="ru-RU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КСР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_регион_</a:t>
            </a:r>
            <a:r>
              <a:rPr lang="ru-RU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поставщика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_дата_</a:t>
            </a:r>
            <a:r>
              <a:rPr lang="ru-RU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учтена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 перевозка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39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D18CE-3DC3-4EE3-B7A3-C72B99A0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05517"/>
            <a:ext cx="9603275" cy="628153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                           </a:t>
            </a:r>
            <a:r>
              <a:rPr lang="ru-RU" sz="2000" dirty="0">
                <a:latin typeface="Times New Roman" panose="02020603050405020304" pitchFamily="18" charset="0"/>
              </a:rPr>
              <a:t>Содержание обосновывающих документов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0082B-E430-4DA3-BFD8-6855AD7B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99430"/>
            <a:ext cx="9603275" cy="4066915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</a:rPr>
              <a:t>Наименование предприятия - производителя или поставщика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ИНН предприятия</a:t>
            </a:r>
          </a:p>
          <a:p>
            <a:r>
              <a:rPr lang="ru-RU" dirty="0">
                <a:latin typeface="Times New Roman" panose="02020603050405020304" pitchFamily="18" charset="0"/>
              </a:rPr>
              <a:t>Контактные данные</a:t>
            </a:r>
          </a:p>
          <a:p>
            <a:r>
              <a:rPr lang="ru-RU" dirty="0">
                <a:latin typeface="Times New Roman" panose="02020603050405020304" pitchFamily="18" charset="0"/>
              </a:rPr>
              <a:t>Данные об исполнителях документа с  указанием ФИО</a:t>
            </a:r>
          </a:p>
          <a:p>
            <a:r>
              <a:rPr lang="ru-RU" dirty="0">
                <a:latin typeface="Times New Roman" panose="02020603050405020304" pitchFamily="18" charset="0"/>
              </a:rPr>
              <a:t>Дата составления документа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Или срок действия ценовых предложений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Информация об учете (или не учете) в ценах отдельных затрат (перевозка, шефмонтаж, </a:t>
            </a:r>
            <a:r>
              <a:rPr lang="ru-RU" dirty="0" err="1">
                <a:latin typeface="Times New Roman" panose="02020603050405020304" pitchFamily="18" charset="0"/>
              </a:rPr>
              <a:t>шефналадка</a:t>
            </a:r>
            <a:r>
              <a:rPr lang="ru-RU" dirty="0">
                <a:latin typeface="Times New Roman" panose="02020603050405020304" pitchFamily="18" charset="0"/>
              </a:rPr>
              <a:t> и тому подобное)</a:t>
            </a:r>
          </a:p>
          <a:p>
            <a:r>
              <a:rPr lang="ru-RU" dirty="0">
                <a:latin typeface="Times New Roman" panose="02020603050405020304" pitchFamily="18" charset="0"/>
              </a:rPr>
              <a:t>Информация об учете (или не учете) налога на добавленную стоимость (НДС)</a:t>
            </a:r>
          </a:p>
        </p:txBody>
      </p:sp>
    </p:spTree>
    <p:extLst>
      <p:ext uri="{BB962C8B-B14F-4D97-AF65-F5344CB8AC3E}">
        <p14:creationId xmlns:p14="http://schemas.microsoft.com/office/powerpoint/2010/main" val="365756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3FF09-996E-4B3B-86C4-F32BFF95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 группы Классификатора строительных ресурсов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560B32-7E90-4734-BBBC-3E740E24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15.1.01.02</a:t>
            </a:r>
          </a:p>
          <a:p>
            <a:r>
              <a:rPr lang="ru-RU" dirty="0"/>
              <a:t>15-книга</a:t>
            </a:r>
          </a:p>
          <a:p>
            <a:r>
              <a:rPr lang="ru-RU" dirty="0"/>
              <a:t>1-часть</a:t>
            </a:r>
          </a:p>
          <a:p>
            <a:r>
              <a:rPr lang="ru-RU" dirty="0"/>
              <a:t>01 – раздел</a:t>
            </a:r>
          </a:p>
          <a:p>
            <a:r>
              <a:rPr lang="ru-RU" dirty="0"/>
              <a:t>02 - группа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6BD70C-1687-4755-91CB-D326A88FAA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0668" t="3991" r="17836" b="39508"/>
          <a:stretch/>
        </p:blipFill>
        <p:spPr bwMode="auto">
          <a:xfrm>
            <a:off x="5043488" y="661012"/>
            <a:ext cx="6013450" cy="4516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093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5B7EE-7564-44FC-B9C7-D6E6866B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Образцы оформления обосновывающих документов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FFA179-B13A-45E8-8313-66979FB21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9473" y="1987250"/>
            <a:ext cx="2439436" cy="34496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2A511-EE3B-4DC7-B228-19502A1B4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173" y="1987250"/>
            <a:ext cx="2443371" cy="3449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66BE95-65D7-4448-9E02-8C2AFD05C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245" y="1987250"/>
            <a:ext cx="2443371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F86827-AC66-46E8-9779-B28843E5B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68513"/>
            <a:ext cx="3437921" cy="232568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C6E00-D295-4487-A36C-8C142F473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923" y="2068513"/>
            <a:ext cx="2277077" cy="30660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317C7C-EE7F-40BB-B6CA-9F3A3CEC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115" y="2124966"/>
            <a:ext cx="2180685" cy="2866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E266C-EAFD-49C1-836D-976C8AB5D4BF}"/>
              </a:ext>
            </a:extLst>
          </p:cNvPr>
          <p:cNvSpPr txBox="1"/>
          <p:nvPr/>
        </p:nvSpPr>
        <p:spPr>
          <a:xfrm>
            <a:off x="1750382" y="827388"/>
            <a:ext cx="8460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ОБРАЗЦЫ ОФОРМЛЕНИЯ ОБОСНОВЫВАЮЩИХ ДОКУМЕНТОВ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0085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CEE71D-3D1D-48BC-9C1E-6F7BB1B27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540689"/>
            <a:ext cx="9603275" cy="4925657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на территории субъекта не представлены необходимые материальные ресурсы и оборудование, допускается проведение конъюнктурного анализа по данным ближайших производителей (поставщиков), расположенных в других субъектах РФ, с учетом доставки до объекта строительства, рассчитанной в соответствии со сметными нормативами, сведения о которых включены в ФРСН.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3939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738</Words>
  <Application>Microsoft Office PowerPoint</Application>
  <PresentationFormat>Широкоэкранный</PresentationFormat>
  <Paragraphs>143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Gill Sans MT</vt:lpstr>
      <vt:lpstr>Times New Roman</vt:lpstr>
      <vt:lpstr>Times New Roman,Bold</vt:lpstr>
      <vt:lpstr>Галерея</vt:lpstr>
      <vt:lpstr>Презентация PowerPoint</vt:lpstr>
      <vt:lpstr>Приложение N 1 к Методике определения сметной стоимости строительства, реконструкции, капитального ремонта, сноса объектов капитального строительства, работ по сохранению объектов культурного наследия (памятников истории и культуры) народов Российской Федерации на территории Российской Федерации, утвержденной приказом Министерства строительства и жилищно-коммунального хозяйства Российской Федерации от 4 августа 2020 г. N 421/пр   </vt:lpstr>
      <vt:lpstr>Презентация PowerPoint</vt:lpstr>
      <vt:lpstr>                            Содержание обосновывающих документов</vt:lpstr>
      <vt:lpstr>код группы Классификатора строительных ресурсов</vt:lpstr>
      <vt:lpstr>             Образцы оформления обосновывающих документов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Конъюнктурный анализ</dc:title>
  <dc:creator>Марина</dc:creator>
  <cp:lastModifiedBy>Иван Сивцев</cp:lastModifiedBy>
  <cp:revision>49</cp:revision>
  <cp:lastPrinted>2021-04-15T04:34:38Z</cp:lastPrinted>
  <dcterms:created xsi:type="dcterms:W3CDTF">2021-03-15T12:56:20Z</dcterms:created>
  <dcterms:modified xsi:type="dcterms:W3CDTF">2021-04-16T05:23:12Z</dcterms:modified>
</cp:coreProperties>
</file>